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9"/>
  </p:notesMasterIdLst>
  <p:handoutMasterIdLst>
    <p:handoutMasterId r:id="rId110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479" r:id="rId16"/>
    <p:sldId id="493" r:id="rId17"/>
    <p:sldId id="489" r:id="rId18"/>
    <p:sldId id="511" r:id="rId19"/>
    <p:sldId id="505" r:id="rId20"/>
    <p:sldId id="506" r:id="rId21"/>
    <p:sldId id="507" r:id="rId22"/>
    <p:sldId id="508" r:id="rId23"/>
    <p:sldId id="269" r:id="rId24"/>
    <p:sldId id="509" r:id="rId25"/>
    <p:sldId id="510" r:id="rId26"/>
    <p:sldId id="512" r:id="rId27"/>
    <p:sldId id="355" r:id="rId28"/>
    <p:sldId id="364" r:id="rId29"/>
    <p:sldId id="517" r:id="rId30"/>
    <p:sldId id="516" r:id="rId31"/>
    <p:sldId id="487" r:id="rId32"/>
    <p:sldId id="381" r:id="rId33"/>
    <p:sldId id="501" r:id="rId34"/>
    <p:sldId id="278" r:id="rId35"/>
    <p:sldId id="408" r:id="rId36"/>
    <p:sldId id="340" r:id="rId37"/>
    <p:sldId id="341" r:id="rId38"/>
    <p:sldId id="410" r:id="rId39"/>
    <p:sldId id="434" r:id="rId40"/>
    <p:sldId id="486" r:id="rId41"/>
    <p:sldId id="435" r:id="rId42"/>
    <p:sldId id="360" r:id="rId43"/>
    <p:sldId id="433" r:id="rId44"/>
    <p:sldId id="436" r:id="rId45"/>
    <p:sldId id="262" r:id="rId46"/>
    <p:sldId id="417" r:id="rId47"/>
    <p:sldId id="498" r:id="rId48"/>
    <p:sldId id="494" r:id="rId49"/>
    <p:sldId id="497" r:id="rId50"/>
    <p:sldId id="496" r:id="rId51"/>
    <p:sldId id="499" r:id="rId52"/>
    <p:sldId id="488" r:id="rId53"/>
    <p:sldId id="513" r:id="rId54"/>
    <p:sldId id="441" r:id="rId55"/>
    <p:sldId id="444" r:id="rId56"/>
    <p:sldId id="268" r:id="rId57"/>
    <p:sldId id="445" r:id="rId58"/>
    <p:sldId id="502" r:id="rId59"/>
    <p:sldId id="514" r:id="rId60"/>
    <p:sldId id="515" r:id="rId61"/>
    <p:sldId id="447" r:id="rId62"/>
    <p:sldId id="272" r:id="rId63"/>
    <p:sldId id="480" r:id="rId64"/>
    <p:sldId id="414" r:id="rId65"/>
    <p:sldId id="413" r:id="rId66"/>
    <p:sldId id="415" r:id="rId67"/>
    <p:sldId id="481" r:id="rId68"/>
    <p:sldId id="473" r:id="rId69"/>
    <p:sldId id="474" r:id="rId70"/>
    <p:sldId id="257" r:id="rId71"/>
    <p:sldId id="265" r:id="rId72"/>
    <p:sldId id="472" r:id="rId73"/>
    <p:sldId id="426" r:id="rId74"/>
    <p:sldId id="276" r:id="rId75"/>
    <p:sldId id="291" r:id="rId76"/>
    <p:sldId id="261" r:id="rId77"/>
    <p:sldId id="448" r:id="rId78"/>
    <p:sldId id="295" r:id="rId79"/>
    <p:sldId id="363" r:id="rId80"/>
    <p:sldId id="451" r:id="rId81"/>
    <p:sldId id="428" r:id="rId82"/>
    <p:sldId id="452" r:id="rId83"/>
    <p:sldId id="412" r:id="rId84"/>
    <p:sldId id="411" r:id="rId85"/>
    <p:sldId id="449" r:id="rId86"/>
    <p:sldId id="450" r:id="rId87"/>
    <p:sldId id="482" r:id="rId88"/>
    <p:sldId id="429" r:id="rId89"/>
    <p:sldId id="453" r:id="rId90"/>
    <p:sldId id="454" r:id="rId91"/>
    <p:sldId id="282" r:id="rId92"/>
    <p:sldId id="455" r:id="rId93"/>
    <p:sldId id="456" r:id="rId94"/>
    <p:sldId id="458" r:id="rId95"/>
    <p:sldId id="457" r:id="rId96"/>
    <p:sldId id="463" r:id="rId97"/>
    <p:sldId id="284" r:id="rId98"/>
    <p:sldId id="459" r:id="rId99"/>
    <p:sldId id="460" r:id="rId100"/>
    <p:sldId id="464" r:id="rId101"/>
    <p:sldId id="287" r:id="rId102"/>
    <p:sldId id="461" r:id="rId103"/>
    <p:sldId id="462" r:id="rId104"/>
    <p:sldId id="465" r:id="rId105"/>
    <p:sldId id="290" r:id="rId106"/>
    <p:sldId id="293" r:id="rId107"/>
    <p:sldId id="483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3A"/>
    <a:srgbClr val="76C65A"/>
    <a:srgbClr val="B40000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7" autoAdjust="0"/>
    <p:restoredTop sz="96405"/>
  </p:normalViewPr>
  <p:slideViewPr>
    <p:cSldViewPr>
      <p:cViewPr varScale="1">
        <p:scale>
          <a:sx n="155" d="100"/>
          <a:sy n="155" d="100"/>
        </p:scale>
        <p:origin x="16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25/05/2023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uupharmacometrics.github.io/xpos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 err="1"/>
              <a:t>PopSim</a:t>
            </a:r>
            <a:r>
              <a:rPr lang="en-GB"/>
              <a:t> Course Copenhagen 2023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A1B5F-7A25-8A56-D9AD-8C691E4F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4349"/>
            <a:ext cx="10563422" cy="5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509-0F69-F2D4-5E2A-41C5429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66134"/>
            <a:ext cx="1101494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PKPD analysis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PopSim_5.R to run the sequential or one of the simultaneous PKPD analyses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I: rxode2 simulations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Our warfarin data file: a simple lattice ggplot2 to provide an impression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Introduction to rxode2 simulation</a:t>
            </a:r>
          </a:p>
          <a:p>
            <a:r>
              <a:rPr lang="en-GB"/>
              <a:t>Introduction to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and parameter estimation</a:t>
            </a:r>
          </a:p>
          <a:p>
            <a:r>
              <a:rPr lang="en-GB"/>
              <a:t>Hands on with the warfarin PK models (part 1)</a:t>
            </a:r>
          </a:p>
          <a:p>
            <a:r>
              <a:rPr lang="en-GB"/>
              <a:t>Advanced capabilities nlmixr2</a:t>
            </a:r>
          </a:p>
          <a:p>
            <a:r>
              <a:rPr lang="en-GB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9D9D-6595-F2A0-D235-0984E417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7A28D-6B21-0FFD-E965-22E9770567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B3760-6F8F-F74D-870F-627D888312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70EE9-681D-B0D0-F912-7F5834B8E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1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5B4B26-12C9-3A9A-8009-67A15C70DBCF}"/>
              </a:ext>
            </a:extLst>
          </p:cNvPr>
          <p:cNvSpPr txBox="1">
            <a:spLocks/>
          </p:cNvSpPr>
          <p:nvPr/>
        </p:nvSpPr>
        <p:spPr>
          <a:xfrm>
            <a:off x="6312024" y="1003300"/>
            <a:ext cx="5184576" cy="50899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2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20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8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B40000"/>
              </a:buClr>
              <a:buFont typeface="Arial" pitchFamily="34" charset="0"/>
              <a:buChar char="•"/>
              <a:defRPr sz="1600" kern="120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ea typeface="Tahoma" pitchFamily="34" charset="0"/>
                <a:cs typeface="Tahom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There appears to be a delay in absorption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Written by Wenping Wang and Matt Fidler, and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:</a:t>
            </a:r>
          </a:p>
          <a:p>
            <a:pPr lvl="1"/>
            <a:r>
              <a:rPr lang="en-GB"/>
              <a:t>builds on rxode2</a:t>
            </a:r>
          </a:p>
          <a:p>
            <a:pPr lvl="1"/>
            <a:r>
              <a:rPr lang="en-GB"/>
              <a:t>combined with SAEM, and FOCEI estimation routines, provides an R package for parameter estimation in nonlinear mixed effect models</a:t>
            </a:r>
          </a:p>
          <a:p>
            <a:pPr lvl="1"/>
            <a:r>
              <a:rPr lang="en-GB"/>
              <a:t>under very active development!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completely free and open source, and does not depend on any other commercial tool such as NONMEM or Monolix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provides an efficient and versatile way to specify pharmacometric models (both closed-form and ODEs) and dosing scenarios, with rapid execution due to compilation in C </a:t>
            </a:r>
          </a:p>
          <a:p>
            <a:endParaRPr lang="en-GB"/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[1] </a:t>
            </a:r>
            <a:r>
              <a:rPr lang="en-GB" sz="1200" u="sng">
                <a:hlinkClick r:id="rId2"/>
              </a:rPr>
              <a:t>https://cran.r-project.org/web/packages/nlmixr2</a:t>
            </a:r>
            <a:r>
              <a:rPr lang="en-GB" sz="1200" u="sng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[2] </a:t>
            </a:r>
            <a:r>
              <a:rPr lang="en-GB" sz="1200" u="sng">
                <a:hlinkClick r:id="rId3"/>
              </a:rPr>
              <a:t>https://github.com/nlmixr2/nlmixr2</a:t>
            </a:r>
            <a:r>
              <a:rPr lang="en-GB" sz="1200" u="sng"/>
              <a:t> </a:t>
            </a:r>
            <a:r>
              <a:rPr lang="en-GB" sz="120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can use NONMEM for its parameter estimation when using the babelmixr2</a:t>
            </a:r>
            <a:r>
              <a:rPr lang="en-GB" baseline="30000"/>
              <a:t>1</a:t>
            </a:r>
            <a:r>
              <a:rPr lang="en-GB"/>
              <a:t> package</a:t>
            </a:r>
          </a:p>
          <a:p>
            <a:r>
              <a:rPr lang="en-GB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/>
              <a:t>The nonmem2rx</a:t>
            </a:r>
            <a:r>
              <a:rPr lang="en-GB" baseline="30000"/>
              <a:t>2</a:t>
            </a:r>
            <a:r>
              <a:rPr lang="en-GB"/>
              <a:t> package allows reading in of NONMEM output and translation of NONMEM models (with a single epsilon error component) to nlmixr objects</a:t>
            </a:r>
          </a:p>
          <a:p>
            <a:r>
              <a:rPr lang="en-GB"/>
              <a:t>This allows checking of NONMEM models, additional calculation of covariance matrices where NONMEM failed, and nlmixr functionality like creation of VPCs and smooth predicted individual profiles</a:t>
            </a:r>
          </a:p>
          <a:p>
            <a:endParaRPr lang="en-GB"/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[1] </a:t>
            </a:r>
            <a:r>
              <a:rPr lang="en-GB" sz="1200" u="sng">
                <a:hlinkClick r:id="rId2"/>
              </a:rPr>
              <a:t>https://cran.r-project.org/web/packages/babelmixr2/index.html</a:t>
            </a:r>
            <a:r>
              <a:rPr lang="en-GB" sz="1200" u="sng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[2] </a:t>
            </a:r>
            <a:r>
              <a:rPr lang="en-GB" sz="1200" u="sng">
                <a:hlinkClick r:id="rId3"/>
              </a:rPr>
              <a:t>https://nlmixr2.github.io/nonmem2rx/index.html</a:t>
            </a:r>
            <a:r>
              <a:rPr lang="en-GB" sz="1200" u="sng"/>
              <a:t>  </a:t>
            </a:r>
            <a:r>
              <a:rPr lang="en-GB" sz="120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, and described in a tutorial in CPT:PSP</a:t>
            </a:r>
            <a:r>
              <a:rPr lang="en-GB" baseline="30000"/>
              <a:t>3</a:t>
            </a:r>
            <a:r>
              <a:rPr lang="en-GB"/>
              <a:t> and with online documentation</a:t>
            </a:r>
            <a:r>
              <a:rPr lang="en-GB" baseline="30000"/>
              <a:t>4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[1]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[2]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[3] Wang W et al. CPT:PSP (2016) 5, 3–10. </a:t>
            </a:r>
          </a:p>
          <a:p>
            <a:pPr marL="0" indent="0">
              <a:buNone/>
            </a:pPr>
            <a:r>
              <a:rPr lang="nl-NL" sz="1400"/>
              <a:t>[4]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1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2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3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4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5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6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[1]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[2]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[3]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[4]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[5]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[6]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/>
              <a:t>Publication in CPT:PSP: </a:t>
            </a:r>
            <a:r>
              <a:rPr lang="en-GB" sz="2400" i="1"/>
              <a:t>Performance of the SAEM and FOCEI algorithms in the open-source non-linear mixed effect modelling tool nlmixr</a:t>
            </a:r>
            <a:r>
              <a:rPr lang="en-GB" sz="2400" i="1" baseline="30000"/>
              <a:t>1</a:t>
            </a:r>
          </a:p>
          <a:p>
            <a:endParaRPr lang="en-GB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/>
              <a:t>/FOCEI compared to NONMEM/FOCEI</a:t>
            </a:r>
          </a:p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/>
              <a:t>/SAEM compared to Monolix/SAEM</a:t>
            </a:r>
          </a:p>
          <a:p>
            <a:endParaRPr lang="en-GB" sz="2400"/>
          </a:p>
          <a:p>
            <a:r>
              <a:rPr lang="en-GB" sz="2400"/>
              <a:t>Repeated sparse data sets for a single model</a:t>
            </a:r>
          </a:p>
          <a:p>
            <a:r>
              <a:rPr lang="en-GB" sz="2400"/>
              <a:t>A wide range of models and inputs using single rich data sets </a:t>
            </a:r>
          </a:p>
          <a:p>
            <a:endParaRPr lang="en-GB"/>
          </a:p>
          <a:p>
            <a:r>
              <a:rPr lang="en-GB" sz="2400"/>
              <a:t>Results for both FOCEI and SAEM are perfectly comparable to NONMEM and Monolix</a:t>
            </a:r>
          </a:p>
          <a:p>
            <a:endParaRPr lang="en-GB" sz="2400"/>
          </a:p>
          <a:p>
            <a:pPr marL="0" indent="0">
              <a:buNone/>
            </a:pPr>
            <a:endParaRPr lang="en-GB" sz="1400" i="1"/>
          </a:p>
          <a:p>
            <a:pPr marL="0" indent="0">
              <a:buNone/>
            </a:pPr>
            <a:r>
              <a:rPr lang="en-GB" sz="1400"/>
              <a:t>[1] </a:t>
            </a:r>
            <a:r>
              <a:rPr lang="en-GB" sz="1400">
                <a:hlinkClick r:id="rId2"/>
              </a:rPr>
              <a:t>https://ascpt.onlinelibrary.wiley.com/doi/10.1002/psp4.12471</a:t>
            </a:r>
            <a:r>
              <a:rPr lang="en-GB" sz="1400"/>
              <a:t> </a:t>
            </a:r>
            <a:endParaRPr lang="en-GB" sz="1400" i="1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4280-051C-0A7F-7DF0-90FC3478B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9"/>
          <a:stretch/>
        </p:blipFill>
        <p:spPr>
          <a:xfrm>
            <a:off x="1151450" y="2163180"/>
            <a:ext cx="7878274" cy="2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AF0-B531-DFDE-BC68-0D599ECD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0" y="1916832"/>
            <a:ext cx="4867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F01C1-7841-6481-25C1-942FE1EBB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9"/>
          <a:stretch/>
        </p:blipFill>
        <p:spPr>
          <a:xfrm>
            <a:off x="668461" y="1075996"/>
            <a:ext cx="103750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34CDB1-8493-F33A-1348-6F12952A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2"/>
          <a:stretch/>
        </p:blipFill>
        <p:spPr>
          <a:xfrm>
            <a:off x="696979" y="1378118"/>
            <a:ext cx="10343571" cy="4706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5DF5CC-3CF3-4D8D-A159-8499C215DC5E}"/>
              </a:ext>
            </a:extLst>
          </p:cNvPr>
          <p:cNvSpPr/>
          <p:nvPr/>
        </p:nvSpPr>
        <p:spPr>
          <a:xfrm>
            <a:off x="1151450" y="2996952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A40AD-B9BA-45FB-AC99-4BD4112CFDB3}"/>
              </a:ext>
            </a:extLst>
          </p:cNvPr>
          <p:cNvSpPr/>
          <p:nvPr/>
        </p:nvSpPr>
        <p:spPr>
          <a:xfrm>
            <a:off x="5015880" y="2996952"/>
            <a:ext cx="2016224" cy="9859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63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"fitOne.comp.KA.solved_S.Rdata"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E818B-DCEA-4DED-9A3F-F28471A4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generate a full report with diagnostics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pmx_report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"ggPMX_report"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save_dir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"."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"report"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extension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"word"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23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1800"/>
              <a:t>*</a:t>
            </a:r>
            <a:r>
              <a:rPr lang="en-GB" sz="1800">
                <a:hlinkClick r:id="rId2"/>
              </a:rPr>
              <a:t>https://uupharmacometrics.github.io/xpose/</a:t>
            </a:r>
            <a:endParaRPr lang="en-GB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1CB73-35B9-87E9-2DBB-E9B2F9BC1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87" y="2148887"/>
            <a:ext cx="4329898" cy="4329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1800"/>
              <a:t>*</a:t>
            </a:r>
            <a:r>
              <a:rPr lang="en-GB" sz="1800">
                <a:hlinkClick r:id="rId3"/>
              </a:rPr>
              <a:t>https://uupharmacometrics.github.io/xpose/</a:t>
            </a:r>
            <a:endParaRPr lang="en-GB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DEC58-B009-45D6-A02F-194C22AB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1800"/>
              <a:t>*</a:t>
            </a:r>
            <a:r>
              <a:rPr lang="en-GB" sz="180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A048C-8280-CBB6-FAAC-F657699E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3" y="1488679"/>
            <a:ext cx="4986656" cy="498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CF0D-2E32-46A1-A7DF-63DDD190F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and diagnostics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PopSim_2.R to run a pre-programmed FOCEi analysis with a solved system and its diagnostics</a:t>
            </a:r>
          </a:p>
          <a:p>
            <a:endParaRPr lang="en-GB"/>
          </a:p>
          <a:p>
            <a:r>
              <a:rPr lang="en-GB"/>
              <a:t>Stop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fitOne.comp.KA.ODE_F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8309D-1CA5-E42D-72DD-BEFA2FB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1" y="849086"/>
            <a:ext cx="10704003" cy="551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Start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  <a:p>
            <a:r>
              <a:rPr lang="en-GB"/>
              <a:t>Examine the code in PopSim_2.R to run a pre-programmed FOCEi analysis with ODEs</a:t>
            </a:r>
          </a:p>
          <a:p>
            <a:endParaRPr lang="en-GB"/>
          </a:p>
          <a:p>
            <a:r>
              <a:rPr lang="en-GB"/>
              <a:t>Examine the goodness of fit plots and implement alternative models for absorption (like one or more transit compartments…)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08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DEF1-3AFB-825D-C11E-529D5716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73736"/>
            <a:ext cx="11283108" cy="5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one compartment model with a transit compartment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602B-389A-430D-941E-EC4BD00E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|IWRES| by time for first order absorption model with 1 transit compartment using FOCEi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9F48-4356-4D07-B493-4EC0CB555D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F9AB-3E69-4F88-A0DB-0C244D6C7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4842-26E8-4056-A4E3-4BA50C5D8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4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7CF6-E353-659F-2760-F88882E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23392" y="1031742"/>
            <a:ext cx="10873208" cy="50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8E7-0226-4046-9782-F3702DF0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Comparison of |IWRESI| plots for different absorption models</a:t>
            </a:r>
            <a:br>
              <a:rPr lang="en-GB"/>
            </a:br>
            <a:r>
              <a:rPr lang="en-GB" sz="2000"/>
              <a:t>No transit compartment (left), one transit compartment (middle), 5 transit compartments (right)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E3C09-B825-405F-BEB1-0BAED9FD9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9449D-7A8C-4378-8144-9CC3ADEB3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DD73-E0E7-4899-BC19-31386026E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39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fitKA1tr5_Fph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actual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D473-845D-4378-B2AA-CE05ADDA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'mu-referencing’</a:t>
            </a:r>
          </a:p>
          <a:p>
            <a:r>
              <a:rPr lang="en-GB"/>
              <a:t>This means that inter-individual variability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E07C-20B8-C6AA-3880-480D3DF4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9" y="980728"/>
            <a:ext cx="10728841" cy="51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a binary covariate (e.g. sex 0/1; female/males), the back-transformed estimate is a fold-change that can be re-written as a percentage change</a:t>
            </a:r>
          </a:p>
          <a:p>
            <a:r>
              <a:rPr lang="en-GB"/>
              <a:t>The estimated 0.110 (95%CI: -0.230/0.451) translates using </a:t>
            </a:r>
          </a:p>
          <a:p>
            <a:pPr marL="0" indent="0">
              <a:buNone/>
            </a:pPr>
            <a:r>
              <a:rPr lang="en-GB"/>
              <a:t>		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exp(c(0.110, -0.230, 0.451))</a:t>
            </a:r>
          </a:p>
          <a:p>
            <a:pPr marL="0" indent="0">
              <a:buNone/>
            </a:pPr>
            <a:r>
              <a:rPr lang="en-GB"/>
              <a:t>	to a fold-change estimate of </a:t>
            </a:r>
            <a:br>
              <a:rPr lang="en-GB"/>
            </a:br>
            <a:r>
              <a:rPr lang="en-GB"/>
              <a:t>		1.116 (95%CI: 0.794/1.569) </a:t>
            </a:r>
          </a:p>
          <a:p>
            <a:pPr marL="0" indent="0">
              <a:buNone/>
            </a:pPr>
            <a:r>
              <a:rPr lang="en-GB"/>
              <a:t>	which corresponds to an increase of </a:t>
            </a:r>
            <a:br>
              <a:rPr lang="en-GB"/>
            </a:br>
            <a:r>
              <a:rPr lang="en-GB"/>
              <a:t>		11.6% (95%CI: -20.6%/56.9%) </a:t>
            </a:r>
          </a:p>
          <a:p>
            <a:pPr marL="0" indent="0">
              <a:buNone/>
            </a:pPr>
            <a:r>
              <a:rPr lang="en-GB"/>
              <a:t>	for males compared to females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Change in OFV compared to model without allometric scaling: -27.4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1E3A1-4C73-8B33-7329-A01C95E6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" y="1101140"/>
            <a:ext cx="10749782" cy="5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IV: running an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</a:t>
            </a:r>
            <a:r>
              <a:rPr lang="en-US" err="1"/>
              <a:t>posthoc</a:t>
            </a:r>
            <a:r>
              <a:rPr lang="en-US"/>
              <a:t> analysis and implementing covariates using mu-referencing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PopSim_4.R to run a posthoc analysis</a:t>
            </a:r>
          </a:p>
          <a:p>
            <a:r>
              <a:rPr lang="en-GB"/>
              <a:t>Examine the code in PopSim_4.R to run a covariate analysis with additive on log-scale covariate implementation</a:t>
            </a:r>
          </a:p>
          <a:p>
            <a:pPr lvl="1"/>
            <a:r>
              <a:rPr lang="en-GB"/>
              <a:t>Binary covariate (sex)</a:t>
            </a:r>
          </a:p>
          <a:p>
            <a:pPr lvl="1"/>
            <a:r>
              <a:rPr lang="en-GB"/>
              <a:t>Continuous covariate (weight)</a:t>
            </a:r>
          </a:p>
          <a:p>
            <a:r>
              <a:rPr lang="en-GB"/>
              <a:t>Modify the allometrically scaled model with fixed exponents to examine what happens when you set them free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1.79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6370-B36E-7532-10F8-D3D1FA3D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-1"/>
          <a:stretch/>
        </p:blipFill>
        <p:spPr>
          <a:xfrm>
            <a:off x="695400" y="1052736"/>
            <a:ext cx="10828431" cy="53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"fitOne.comp.transit.allo_F.Rdata"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(fitOne.comp.transit.allo_F)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#Mark the PK measurements from the file to not be analysed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39334-BCC1-3290-B839-A4D86898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8" y="1428471"/>
            <a:ext cx="931675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F46BC-9F3E-A937-93F2-A6C3B87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3708"/>
            <a:ext cx="10657184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5252</TotalTime>
  <Words>11008</Words>
  <Application>Microsoft Office PowerPoint</Application>
  <PresentationFormat>Widescreen</PresentationFormat>
  <Paragraphs>751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Hands-on session I: rxode2 simulations</vt:lpstr>
      <vt:lpstr>Assess the data before you start analysis</vt:lpstr>
      <vt:lpstr>Our warfarin data file: a simple lattice ggplot2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...so perhaps a median and 95% of the data would be more suitable
xgx_geom_pi(aes(x = TIME, color = NULL, group = NULL, shape = NULL)</vt:lpstr>
      <vt:lpstr>You need to simulate before you can estimate</vt:lpstr>
      <vt:lpstr>nlmixr2 is an open-source R package</vt:lpstr>
      <vt:lpstr>nlmixr2 has some amazing new features!</vt:lpstr>
      <vt:lpstr>nlmixr2 is a well-embedded open-source R package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Hands-on session II: running nlmixr2 and diagnostics</vt:lpstr>
      <vt:lpstr>Solved systems and ODEs…</vt:lpstr>
      <vt:lpstr>Running nlmixr2 for a system of ODEs using FOCEI</vt:lpstr>
      <vt:lpstr>nlmixr2 output for FOCEI with ODEs</vt:lpstr>
      <vt:lpstr>Hands-on session III: running nlmixr2 with ODEs and perform model development</vt:lpstr>
      <vt:lpstr>Running nlmixr2: 1 transit compartment</vt:lpstr>
      <vt:lpstr>nlmixr2 output: 1 transit compartment with ODEs using FOCEI</vt:lpstr>
      <vt:lpstr>VPC for one compartment model with a transit compartment using FOCEI
</vt:lpstr>
      <vt:lpstr>|IWRES| by time for first order absorption model with 1 transit compartment using FOCEi 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Comparison of |IWRESI| plots for different absorption models No transit compartment (left), one transit compartment (middle), 5 transit compartments (right)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actual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-27.4</vt:lpstr>
      <vt:lpstr>Hands-on session IV: running an nlmixr2 posthoc analysis and implementing covariates using mu-referencing</vt:lpstr>
      <vt:lpstr>nlmixr2 output: allometric scaling ODEs using FOCEI Freely estimated exponents: drop of only 1.79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
</vt:lpstr>
      <vt:lpstr>VPCs to compare the immediate effect model, the effect compartment model, and the turnover simultaneous PKPD model 
</vt:lpstr>
      <vt:lpstr>Hands-on session V: running nlmixr2 PKPD analysis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227</cp:revision>
  <dcterms:created xsi:type="dcterms:W3CDTF">2016-11-23T19:12:10Z</dcterms:created>
  <dcterms:modified xsi:type="dcterms:W3CDTF">2023-05-25T10:33:02Z</dcterms:modified>
  <cp:category/>
</cp:coreProperties>
</file>